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93" r:id="rId10"/>
    <p:sldId id="265" r:id="rId11"/>
    <p:sldId id="268" r:id="rId12"/>
    <p:sldId id="269" r:id="rId13"/>
    <p:sldId id="291" r:id="rId14"/>
    <p:sldId id="282" r:id="rId15"/>
    <p:sldId id="281" r:id="rId16"/>
    <p:sldId id="270" r:id="rId17"/>
    <p:sldId id="280" r:id="rId18"/>
    <p:sldId id="283" r:id="rId19"/>
    <p:sldId id="286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60" autoAdjust="0"/>
  </p:normalViewPr>
  <p:slideViewPr>
    <p:cSldViewPr snapToGrid="0">
      <p:cViewPr varScale="1">
        <p:scale>
          <a:sx n="73" d="100"/>
          <a:sy n="73" d="100"/>
        </p:scale>
        <p:origin x="173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3486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11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6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Learn about Medicare Part D, Medication Therapy Management, health care screening services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55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53196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NEED TO CHANGE FOR EVERY SINGLE EVENT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encouraging all those who would like to participate to sign up!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Depending on interest, students may have time slots shifts which will be organized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 in the middle of an intervention, please don’t leave! (Respect to those we are serving)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events available – please indicate on the sign-in form, along with time slot that you prefer</a:t>
            </a:r>
          </a:p>
        </p:txBody>
      </p:sp>
    </p:spTree>
    <p:extLst>
      <p:ext uri="{BB962C8B-B14F-4D97-AF65-F5344CB8AC3E}">
        <p14:creationId xmlns:p14="http://schemas.microsoft.com/office/powerpoint/2010/main" val="337695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NEED TO CHANGE FOR EVERY SINGLE EVENT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encouraging all those who would like to participate to sign up!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Depending on interest, students may have time slots shifts which will be organized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 in the middle of an intervention, please don’t leave! (Respect to those we are serving)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events available – please indicate on the sign-in form, along with time slot that you prefer</a:t>
            </a:r>
          </a:p>
        </p:txBody>
      </p:sp>
    </p:spTree>
    <p:extLst>
      <p:ext uri="{BB962C8B-B14F-4D97-AF65-F5344CB8AC3E}">
        <p14:creationId xmlns:p14="http://schemas.microsoft.com/office/powerpoint/2010/main" val="201325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NEED TO CHANGE FOR EVERY SINGLE EVENT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encouraging all those who would like to participate to sign up!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Depending on interest, students may have time slots shifts which will be organized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 in the middle of an intervention, please don’t leave! (Respect to those we are serving)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events available – please indicate on the sign-in form, along with time slot that you prefer</a:t>
            </a:r>
          </a:p>
        </p:txBody>
      </p:sp>
    </p:spTree>
    <p:extLst>
      <p:ext uri="{BB962C8B-B14F-4D97-AF65-F5344CB8AC3E}">
        <p14:creationId xmlns:p14="http://schemas.microsoft.com/office/powerpoint/2010/main" val="66112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9897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0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9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83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79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886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642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Elaborate on its positive impact </a:t>
            </a:r>
          </a:p>
        </p:txBody>
      </p:sp>
    </p:spTree>
    <p:extLst>
      <p:ext uri="{BB962C8B-B14F-4D97-AF65-F5344CB8AC3E}">
        <p14:creationId xmlns:p14="http://schemas.microsoft.com/office/powerpoint/2010/main" val="344373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98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89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outreach events in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18 </a:t>
            </a:r>
            <a:r>
              <a:rPr lang="en" sz="28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different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cities in California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Assisted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3,665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beneficiaries with their Part D plan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Served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1,117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30.5%)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low-income beneficiaries 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(e.g., Medi-Cal or Low-Income Subsidy Recipients)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Helped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877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23.9%)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beneficiaries in their </a:t>
            </a:r>
            <a:r>
              <a:rPr lang="en" sz="2800" b="0" i="0" u="sng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native languages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Medicare trained pharmacy students have donated </a:t>
            </a:r>
            <a:r>
              <a:rPr lang="en" sz="28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12,591.5 </a:t>
            </a:r>
            <a:r>
              <a:rPr lang="en" sz="28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hours 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their time to help beneficiaries better understand their Part D plan and medications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24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25037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21" name="Shape 21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22959" y="5074919"/>
            <a:ext cx="758951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80" name="Shape 8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22958" y="5907023"/>
            <a:ext cx="7589519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19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marL="742950" indent="-285750" rtl="0">
              <a:spcBef>
                <a:spcPts val="0"/>
              </a:spcBef>
              <a:defRPr/>
            </a:lvl2pPr>
            <a:lvl3pPr marL="1143000" indent="-228600" rtl="0">
              <a:spcBef>
                <a:spcPts val="0"/>
              </a:spcBef>
              <a:defRPr/>
            </a:lvl3pPr>
            <a:lvl4pPr marL="1600200" indent="-228600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63439" y="1845735"/>
            <a:ext cx="3703319" cy="4023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6" name="Shape 4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822959" y="2582333"/>
            <a:ext cx="3703319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63439" y="2582333"/>
            <a:ext cx="3703319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2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6334314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marR="0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marR="0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marR="0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marR="0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marR="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marR="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marR="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marR="0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12" name="Shape 12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cpOGOqq80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9siY2MYohBZvU0z8WW9hopI6BkPYTnaDTh15Enz7M1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42938" y="178212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" sz="7200" b="1" i="0" u="none" strike="noStrike" cap="none" baseline="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Mobile Medicare Clinics- Fall</a:t>
            </a:r>
            <a:r>
              <a:rPr lang="en" sz="7200" b="1" i="0" u="none" strike="noStrike" cap="none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7200" b="1" i="0" u="none" strike="noStrike" cap="none" baseline="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 lang="en" sz="7200" b="1" i="0" u="none" strike="noStrike" cap="none" baseline="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33400" y="2096460"/>
            <a:ext cx="82296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600" b="1" i="0" u="none" strike="noStrike" cap="none" baseline="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UNIVERSITY OF THE PACIFIC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600" b="1" i="0" u="none" strike="noStrike" cap="none" baseline="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THOMAS J. LONG SCHOOL OF PHARMACY AND HEALTH SCIENCES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Medicare Part D </a:t>
            </a:r>
            <a:br>
              <a:rPr lang="en" sz="32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2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Accomplishments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540025" y="1718193"/>
            <a:ext cx="8534399" cy="4530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9728" marR="0" lvl="0" indent="-81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b="0" i="0" u="sng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Since</a:t>
            </a:r>
            <a:r>
              <a:rPr lang="en" sz="3200" b="0" i="0" u="sng" strike="noStrike" cap="none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200</a:t>
            </a:r>
            <a:r>
              <a:rPr lang="en" sz="3200" b="0" i="0" u="sng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7:</a:t>
            </a:r>
            <a:endParaRPr lang="en" sz="3200" b="0" i="0" u="sng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r>
              <a:rPr lang="en" sz="28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89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outreach events in 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16 different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cities in California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Assisted </a:t>
            </a:r>
            <a:r>
              <a:rPr lang="en" sz="28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3,665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beneficiaries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Served </a:t>
            </a:r>
            <a:r>
              <a:rPr lang="en" sz="28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1,117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30.5%)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low-income beneficiaries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Helped </a:t>
            </a:r>
            <a:r>
              <a:rPr lang="en" sz="28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877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23.9%)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in their </a:t>
            </a:r>
            <a:r>
              <a:rPr lang="en" sz="2800" b="0" i="0" u="sng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native languages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Medicare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pharmacy students donated </a:t>
            </a:r>
            <a:r>
              <a:rPr lang="en" sz="28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12,591.5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hours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of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their</a:t>
            </a:r>
            <a:r>
              <a:rPr lang="en" sz="2800" b="0" i="0" u="none" strike="noStrike" cap="none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time</a:t>
            </a:r>
          </a:p>
          <a:p>
            <a:pPr indent="-91440">
              <a:spcBef>
                <a:spcPts val="1400"/>
              </a:spcBef>
              <a:buSzPct val="100000"/>
              <a:buFont typeface="Noto Symbol"/>
              <a:buChar char="▪"/>
            </a:pPr>
            <a:r>
              <a:rPr lang="en" sz="2800" b="1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Total savings on Part D drug costs to date</a:t>
            </a:r>
            <a:r>
              <a:rPr lang="en" sz="28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=</a:t>
            </a:r>
            <a:r>
              <a:rPr lang="en" sz="2800" b="1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800" b="1" u="sng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$3,283,193</a:t>
            </a:r>
            <a:endParaRPr lang="en" sz="2800" u="sng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endParaRPr lang="en" sz="28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ymbol"/>
              <a:buChar char="▪"/>
            </a:pPr>
            <a:endParaRPr lang="en"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898" y="139166"/>
            <a:ext cx="1904999" cy="142874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Us </a:t>
            </a:r>
            <a:r>
              <a:rPr lang="en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Action!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2723535"/>
            <a:ext cx="8229600" cy="1927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4800" b="0" i="0" u="sng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Medicare Outreach</a:t>
            </a:r>
            <a:r>
              <a:rPr lang="en" sz="4800" b="0" i="0" u="sng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Event Video</a:t>
            </a:r>
            <a:endParaRPr lang="en" sz="4800" b="0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So, how can you become involved?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4434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Shadow 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student pharmacists working under pharmacist supervision</a:t>
            </a:r>
          </a:p>
          <a:p>
            <a:pPr marL="381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800" b="1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Serve 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as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Interpreters/Translators</a:t>
            </a:r>
          </a:p>
          <a:p>
            <a:pPr marL="381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Mandarin		Cantonese		Spanish	</a:t>
            </a:r>
          </a:p>
          <a:p>
            <a:pPr marL="3810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Russian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Vietnamese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" sz="24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American Sign Language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 </a:t>
            </a:r>
            <a:endParaRPr lang="en" sz="24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 dirty="0" smtClean="0">
                <a:solidFill>
                  <a:srgbClr val="AB620D"/>
                </a:solidFill>
                <a:latin typeface="Garamond"/>
                <a:ea typeface="Garamond"/>
                <a:cs typeface="Garamond"/>
                <a:sym typeface="Garamond"/>
              </a:rPr>
              <a:t>Spread </a:t>
            </a:r>
            <a:r>
              <a:rPr lang="en" sz="2800" b="1" i="0" u="none" strike="noStrike" cap="none" baseline="0" dirty="0">
                <a:solidFill>
                  <a:srgbClr val="AB620D"/>
                </a:solidFill>
                <a:latin typeface="Garamond"/>
                <a:ea typeface="Garamond"/>
                <a:cs typeface="Garamond"/>
                <a:sym typeface="Garamond"/>
              </a:rPr>
              <a:t>the word about our events in your local </a:t>
            </a:r>
            <a:r>
              <a:rPr lang="en" sz="2800" b="1" i="0" u="none" strike="noStrike" cap="none" baseline="0" dirty="0" smtClean="0">
                <a:solidFill>
                  <a:srgbClr val="AB620D"/>
                </a:solidFill>
                <a:latin typeface="Garamond"/>
                <a:ea typeface="Garamond"/>
                <a:cs typeface="Garamond"/>
                <a:sym typeface="Garamond"/>
              </a:rPr>
              <a:t>community!</a:t>
            </a:r>
          </a:p>
          <a:p>
            <a:pPr marL="1314450" marR="0" lvl="2" indent="-387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</a:t>
            </a:r>
            <a:r>
              <a:rPr lang="en-US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yers and brochures available </a:t>
            </a:r>
            <a:endParaRPr lang="en" sz="24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43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What you can expect if you come…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40978" y="1768891"/>
            <a:ext cx="8229600" cy="471611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sz="3200" dirty="0" smtClean="0">
                <a:latin typeface="Garamond" panose="02020404030301010803" pitchFamily="18" charset="0"/>
              </a:rPr>
              <a:t>You will: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Garamond" panose="02020404030301010803" pitchFamily="18" charset="0"/>
              </a:rPr>
              <a:t>have a learning activity so you can learn more about drugs and screenings we provide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aramond" panose="02020404030301010803" pitchFamily="18" charset="0"/>
              </a:rPr>
              <a:t>sit side-by-side with us as we perform MTM/Medicare Part D interventions</a:t>
            </a:r>
          </a:p>
          <a:p>
            <a:pPr marL="457200" lvl="1" indent="0">
              <a:buNone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aramond" panose="02020404030301010803" pitchFamily="18" charset="0"/>
              </a:rPr>
              <a:t>be able to observe any health care screening/service station that you want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Garamond" panose="02020404030301010803" pitchFamily="18" charset="0"/>
              </a:rPr>
              <a:t>h</a:t>
            </a:r>
            <a:r>
              <a:rPr lang="en-US" sz="3200" dirty="0" smtClean="0">
                <a:latin typeface="Garamond" panose="02020404030301010803" pitchFamily="18" charset="0"/>
              </a:rPr>
              <a:t>ave </a:t>
            </a:r>
            <a:r>
              <a:rPr lang="en-US" sz="3200" dirty="0" smtClean="0">
                <a:latin typeface="Garamond" panose="02020404030301010803" pitchFamily="18" charset="0"/>
              </a:rPr>
              <a:t>the opportunity to talk to us about pharmacy school (in between interventions!)</a:t>
            </a:r>
          </a:p>
          <a:p>
            <a:pPr marL="457200" lvl="1" indent="0">
              <a:buNone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aramond" panose="02020404030301010803" pitchFamily="18" charset="0"/>
              </a:rPr>
              <a:t>have one-on-one time with a UOP faculty member </a:t>
            </a:r>
          </a:p>
        </p:txBody>
      </p:sp>
    </p:spTree>
    <p:extLst>
      <p:ext uri="{BB962C8B-B14F-4D97-AF65-F5344CB8AC3E}">
        <p14:creationId xmlns:p14="http://schemas.microsoft.com/office/powerpoint/2010/main" val="42140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" y="518922"/>
            <a:ext cx="9144000" cy="950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Mobile Medicare Clinics- Fall</a:t>
            </a:r>
            <a:r>
              <a:rPr lang="en" sz="44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4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lang="en" sz="44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-128016" y="1767078"/>
            <a:ext cx="6600616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rmAutofit fontScale="92500" lnSpcReduction="10000"/>
          </a:bodyPr>
          <a:lstStyle/>
          <a:p>
            <a:pPr marL="384048" marR="0" lvl="1" indent="-193548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Stockton 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Saturday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October 17</a:t>
            </a:r>
            <a:r>
              <a:rPr lang="en" sz="1550" b="0" i="0" u="none" strike="noStrike" cap="none" baseline="30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School of Pharmacy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(10pm-6pm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Tuesday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October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Northeast Community Center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(1pm-6pm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Saturday,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November 7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Merlo Gym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10am-5pm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Friday, November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First Congregational Church (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1am-6pm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Sunday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November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O’Connor</a:t>
            </a:r>
            <a:r>
              <a:rPr lang="en" sz="155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Woods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10am-6pm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Lodi</a:t>
            </a:r>
          </a:p>
          <a:p>
            <a:pPr lvl="2" indent="-185928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Thursday, October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" sz="1550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LOEL Senior Center (1-6pm)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Tuesday, November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Hutchins Street Square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(1-7pm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Tracy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Tuesday, October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Tracy Community Center (1-6pm) 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San Jose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Sunday, October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Seven Trees CC (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10am-5pm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Oakland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Saturday, November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Allen Temple Baptist Church (10am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-5pm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</a:p>
          <a:p>
            <a:pPr marL="566928" marR="0" lvl="2" indent="-18592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Sunday, November 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sz="1550" b="0" i="0" u="none" strike="noStrike" cap="none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Jewish Community Center (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10-5pm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84048" marR="0" lvl="1" indent="-19354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6875"/>
              <a:buFont typeface="Calibri"/>
              <a:buChar char="◦"/>
            </a:pPr>
            <a:r>
              <a:rPr lang="en" sz="155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Berkeley</a:t>
            </a:r>
          </a:p>
          <a:p>
            <a:pPr lvl="2" indent="-185928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</a:pP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Saturday, 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October 18</a:t>
            </a:r>
            <a:r>
              <a:rPr lang="en" sz="1550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55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Ed Roberts Campus (10am-6pm</a:t>
            </a:r>
            <a:r>
              <a:rPr lang="en" sz="155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1" indent="-193548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</a:pPr>
            <a:r>
              <a:rPr lang="en" sz="155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Carmichael</a:t>
            </a:r>
            <a:endParaRPr lang="en" sz="155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185928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</a:pP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Saturday, October 24</a:t>
            </a:r>
            <a:r>
              <a:rPr lang="en" sz="1550" baseline="30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55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Christ Community Church (10am-4pm)</a:t>
            </a:r>
            <a:endParaRPr lang="en" sz="15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lvl="2" indent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  <a:buNone/>
            </a:pPr>
            <a:endParaRPr lang="en" sz="1550" b="0" i="0" u="none" strike="noStrike" cap="none" baseline="0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lvl="2" indent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ct val="96875"/>
              <a:buNone/>
            </a:pPr>
            <a:endParaRPr sz="135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928" marR="0" lvl="2" indent="-12115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10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marR="0" lvl="1" indent="-96393" algn="l" rtl="0">
              <a:lnSpc>
                <a:spcPct val="75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Arial"/>
              <a:buNone/>
            </a:pPr>
            <a:endParaRPr sz="155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7167" y="2162176"/>
            <a:ext cx="2837199" cy="159462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6671" y="3962400"/>
            <a:ext cx="2817695" cy="16700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Berkeley Outreach Event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965960"/>
            <a:ext cx="8229600" cy="4601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Ed Roberts Campus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3075 Adeline Street, Berkeley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Sunday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October 18</a:t>
            </a:r>
            <a:r>
              <a:rPr lang="en" sz="2800" b="1" i="0" u="none" strike="noStrike" cap="none" baseline="30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, 2015</a:t>
            </a:r>
            <a:endParaRPr lang="en" sz="2800" b="1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10:00am to 6:00pm</a:t>
            </a: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2239" y="3702701"/>
            <a:ext cx="3608720" cy="243963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San Francisco Outreach Event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2045970"/>
            <a:ext cx="8229600" cy="4248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Jewish Community Center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3200 California Street, San Francisco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Sunday, November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lang="en" sz="2800" b="1" i="0" u="none" strike="noStrike" cap="none" baseline="30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 lang="en" sz="2800" b="1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10:00am to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5:00pm</a:t>
            </a:r>
            <a:endParaRPr lang="en"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en-US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* Cantonese, Russian, Mandarin</a:t>
            </a:r>
          </a:p>
          <a:p>
            <a:pPr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en-US" sz="28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speakers needed</a:t>
            </a: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90" y="3436619"/>
            <a:ext cx="3657600" cy="27431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Oakland Outreach Event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840230"/>
            <a:ext cx="8229600" cy="4331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Allen Temple Baptist Church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8501 International Boulevard, Oakland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Saturday, November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21</a:t>
            </a:r>
            <a:r>
              <a:rPr lang="en" sz="2800" b="1" i="0" u="none" strike="noStrike" cap="none" baseline="30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</a:t>
            </a:r>
            <a:r>
              <a:rPr lang="en" sz="2800" b="1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 lang="en" sz="2800" b="1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10:00am to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5:00pm</a:t>
            </a:r>
            <a:endParaRPr lang="en"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3768969"/>
            <a:ext cx="3657600" cy="230710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0" y="269780"/>
            <a:ext cx="9144000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lang="en" sz="43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would love to have you </a:t>
            </a:r>
            <a:r>
              <a:rPr lang="en" sz="43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participate at </a:t>
            </a:r>
            <a:r>
              <a:rPr lang="en" sz="43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our </a:t>
            </a:r>
            <a:r>
              <a:rPr lang="en" sz="43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Mobile Medicare Clinics!</a:t>
            </a:r>
            <a:endParaRPr lang="en" sz="43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17925" y="1757855"/>
            <a:ext cx="4938169" cy="407219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810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 sz="18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Please sign up using our Google </a:t>
            </a:r>
            <a:r>
              <a:rPr lang="en" sz="1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form:</a:t>
            </a:r>
            <a:endParaRPr lang="en" sz="18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1800" u="sng" dirty="0" smtClean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3"/>
            </a:endParaRPr>
          </a:p>
          <a:p>
            <a:pPr marL="3810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 sz="1800" u="sng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</a:t>
            </a:r>
            <a:r>
              <a:rPr lang="en" sz="1800" u="sng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://</a:t>
            </a:r>
            <a:r>
              <a:rPr lang="en" sz="1800" u="sng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docs.google.com/forms/d/19siY2MYohBZvU0z8WW9hopI6BkPYTnaDTh15Enz7M1E/</a:t>
            </a:r>
            <a:endParaRPr lang="en" sz="1800" u="sng" dirty="0" smtClean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18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 sz="1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</a:t>
            </a:r>
            <a:r>
              <a:rPr lang="en" sz="1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will need to know the following:</a:t>
            </a:r>
          </a:p>
          <a:p>
            <a:pPr marL="1691640" marR="0" lvl="3" indent="-421639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Full name, E-mail address, Phone #</a:t>
            </a:r>
          </a:p>
          <a:p>
            <a:pPr marL="1691640" marR="0" lvl="3" indent="-421639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University/School you are currently </a:t>
            </a:r>
            <a:r>
              <a:rPr lang="en" sz="1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attending indicating graduation</a:t>
            </a:r>
            <a:r>
              <a:rPr lang="en" sz="1800" b="0" i="0" u="none" strike="noStrike" cap="none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year</a:t>
            </a:r>
            <a:endParaRPr lang="en" sz="18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691640" marR="0" lvl="3" indent="-421639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Event(s)/shifts you are interested in </a:t>
            </a:r>
            <a:r>
              <a:rPr lang="en" sz="1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attending</a:t>
            </a:r>
          </a:p>
          <a:p>
            <a:pPr marL="1270001" marR="0" lvl="3" indent="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endParaRPr lang="en" sz="18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9" name="Shape 28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17459" y="2236033"/>
            <a:ext cx="3720092" cy="271419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136634" y="4800828"/>
            <a:ext cx="508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>
              <a:lnSpc>
                <a:spcPct val="75000"/>
              </a:lnSpc>
              <a:buClr>
                <a:schemeClr val="dk1"/>
              </a:buClr>
              <a:buSzPct val="25000"/>
            </a:pPr>
            <a:r>
              <a:rPr lang="en" sz="1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Once notified that you have been chosen to participate, you will need to complete the following:</a:t>
            </a:r>
            <a:endParaRPr lang="en" sz="18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691640" lvl="3" indent="-421639">
              <a:lnSpc>
                <a:spcPct val="75000"/>
              </a:lnSpc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HIPAA Training </a:t>
            </a:r>
            <a:endParaRPr lang="en" sz="18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691640" lvl="3" indent="-421639">
              <a:lnSpc>
                <a:spcPct val="75000"/>
              </a:lnSpc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Volunteer Form and Student Conduct Contract </a:t>
            </a:r>
            <a:endParaRPr lang="en" sz="18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691640" lvl="3" indent="-421639">
              <a:lnSpc>
                <a:spcPct val="75000"/>
              </a:lnSpc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Flu vaccination </a:t>
            </a:r>
            <a:endParaRPr lang="en" sz="18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79845"/>
            <a:ext cx="5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aramond" panose="02020404030301010803" pitchFamily="18" charset="0"/>
              </a:rPr>
              <a:t>   Deadline to sign up: </a:t>
            </a:r>
            <a:r>
              <a:rPr lang="en-US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 days from today</a:t>
            </a:r>
            <a:endParaRPr lang="en-US" sz="1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Contact Information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54727" y="1807464"/>
            <a:ext cx="4988773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9728" marR="0" lvl="0" indent="-812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2000" b="1" u="sng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Max</a:t>
            </a:r>
            <a:r>
              <a:rPr lang="en" sz="2000" b="1" i="0" u="sng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Araim</a:t>
            </a:r>
            <a:r>
              <a:rPr lang="en" sz="2000" b="1" i="0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			</a:t>
            </a:r>
            <a:endParaRPr lang="en" sz="2000" b="1" i="0" u="sng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200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" sz="2000" b="0" i="0" u="none" strike="noStrike" cap="none" baseline="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_araim@u.pacific.edu</a:t>
            </a:r>
          </a:p>
          <a:p>
            <a:pPr marL="109728" marR="0" lvl="0" indent="-8128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lang="en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Aft>
                <a:spcPts val="0"/>
              </a:spcAft>
              <a:buSzPct val="25000"/>
              <a:buNone/>
            </a:pPr>
            <a:r>
              <a:rPr lang="en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Connie Chong</a:t>
            </a:r>
            <a:endParaRPr lang="en" sz="2000" u="sng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c_chong1@u.pacific.edu</a:t>
            </a: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endParaRPr lang="en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Aft>
                <a:spcPts val="0"/>
              </a:spcAft>
              <a:buSzPct val="25000"/>
              <a:buNone/>
            </a:pPr>
            <a:r>
              <a:rPr lang="en" sz="2000" b="1" u="sng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Lauren Clark</a:t>
            </a:r>
            <a:endParaRPr lang="en" sz="2000" b="1" u="sng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" sz="200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l_clark8@u.pacific.edu</a:t>
            </a: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endParaRPr lang="en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Aft>
                <a:spcPts val="0"/>
              </a:spcAft>
              <a:buSzPct val="25000"/>
              <a:buNone/>
            </a:pPr>
            <a:r>
              <a:rPr lang="en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Elena Lenkova</a:t>
            </a: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e_lenkova@u.pacific.edu</a:t>
            </a: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endParaRPr lang="en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endParaRPr lang="en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lang="en" sz="20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lang="en" sz="20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lang="en" sz="20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lvl="0" indent="-8128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" sz="2000" b="1" u="sng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marR="0" lvl="0" indent="-8128" algn="ctr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Shape 307"/>
          <p:cNvSpPr txBox="1">
            <a:spLocks/>
          </p:cNvSpPr>
          <p:nvPr/>
        </p:nvSpPr>
        <p:spPr>
          <a:xfrm>
            <a:off x="5264890" y="1807464"/>
            <a:ext cx="4988773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indent="3556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932688" marR="0" indent="-94488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100000" marR="0" indent="-1475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300000" marR="0" indent="-1443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500000" marR="0" indent="-1411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1699999" marR="0" indent="-150599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09728" indent="-8128"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Susan Nguyen</a:t>
            </a:r>
            <a:r>
              <a:rPr lang="fr-FR" sz="2000" b="1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			</a:t>
            </a:r>
            <a:endParaRPr lang="fr-FR" sz="2000" b="1" u="sng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s_nguyen24@u.pacific.edu</a:t>
            </a: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u="sng" dirty="0" err="1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Dilraj</a:t>
            </a:r>
            <a:r>
              <a:rPr lang="fr-FR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fr-FR" sz="2000" u="sng" dirty="0" err="1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Sohal</a:t>
            </a:r>
            <a:endParaRPr lang="fr-FR" sz="2000" u="sng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d_sohal@u.pacific.edu</a:t>
            </a: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Karen Zhao</a:t>
            </a: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k_zhao1@u.pacific.edu</a:t>
            </a: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u="sng" dirty="0" err="1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Kiara</a:t>
            </a:r>
            <a:r>
              <a:rPr lang="fr-FR" sz="2000" u="sng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fr-FR" sz="2000" u="sng" dirty="0" err="1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Velazquez</a:t>
            </a:r>
            <a:endParaRPr lang="fr-FR" sz="2000" u="sng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lang="fr-FR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k_velazquez@u.pacific.edu</a:t>
            </a: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>
              <a:spcBef>
                <a:spcPts val="1400"/>
              </a:spcBef>
              <a:spcAft>
                <a:spcPts val="0"/>
              </a:spcAft>
              <a:buSzPct val="25000"/>
              <a:buFont typeface="Calibri"/>
              <a:buNone/>
            </a:pPr>
            <a:endParaRPr lang="fr-FR" sz="20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 algn="ctr">
              <a:lnSpc>
                <a:spcPct val="100000"/>
              </a:lnSpc>
              <a:spcAft>
                <a:spcPts val="0"/>
              </a:spcAft>
              <a:buSzPct val="25000"/>
              <a:buFont typeface="Calibri"/>
              <a:buNone/>
            </a:pPr>
            <a:endParaRPr lang="fr-FR" sz="2000" b="1" u="sng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728" indent="-8128" algn="ctr">
              <a:spcBef>
                <a:spcPts val="1400"/>
              </a:spcBef>
              <a:buFont typeface="Calibri"/>
              <a:buNone/>
            </a:pPr>
            <a:endParaRPr lang="fr-FR" sz="200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1740" y="3578942"/>
            <a:ext cx="3205317" cy="2556893"/>
          </a:xfrm>
          <a:prstGeom prst="rect">
            <a:avLst/>
          </a:prstGeom>
          <a:solidFill>
            <a:srgbClr val="EEEEEE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Who we are and why we are here?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34399" cy="4387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3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 University of the Pacific student pharmacists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3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 </a:t>
            </a:r>
            <a:r>
              <a:rPr lang="en" sz="3200" b="0" i="0" u="none" strike="noStrike" cap="none" baseline="0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Medicare </a:t>
            </a:r>
            <a:r>
              <a:rPr lang="en" sz="3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Part D elective </a:t>
            </a:r>
            <a:r>
              <a:rPr lang="en" sz="3200" b="0" i="0" u="none" strike="noStrike" cap="none" baseline="0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course</a:t>
            </a:r>
          </a:p>
          <a:p>
            <a:pPr marL="110871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 panose="02070309020205020404" pitchFamily="49" charset="0"/>
              <a:buChar char="o"/>
            </a:pPr>
            <a:r>
              <a:rPr lang="en" sz="3200" dirty="0" smtClean="0">
                <a:latin typeface="Garamond"/>
                <a:ea typeface="Garamond"/>
                <a:cs typeface="Garamond"/>
                <a:sym typeface="Garamond"/>
              </a:rPr>
              <a:t>Community Outreach Efforts</a:t>
            </a:r>
            <a:endParaRPr lang="en" sz="3200" b="0" i="0" u="none" strike="noStrike" cap="none" baseline="0" dirty="0" smtClea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3200" b="0" i="0" u="none" strike="noStrike" cap="none" baseline="0" dirty="0" smtClea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3200" dirty="0">
                <a:latin typeface="Garamond"/>
                <a:ea typeface="Garamond"/>
                <a:cs typeface="Garamond"/>
                <a:sym typeface="Garamond"/>
              </a:rPr>
              <a:t>	</a:t>
            </a:r>
            <a:endParaRPr lang="en" sz="32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is Medicare?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853384"/>
            <a:ext cx="838199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36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Medicare is a complex federal health insurance that covers nearly </a:t>
            </a:r>
            <a:r>
              <a:rPr lang="en" sz="36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55 </a:t>
            </a:r>
            <a:r>
              <a:rPr lang="en" sz="36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million Americans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 (age 65 and older)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Permanently Disabled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End-Stage Renal Disease (ESRD)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Amyotrophic Lateral Sclerosis (aka Lou Gehrig’s Disease)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Exposed to Environmental Health Hazards</a:t>
            </a:r>
          </a:p>
        </p:txBody>
      </p:sp>
      <p:sp>
        <p:nvSpPr>
          <p:cNvPr id="120" name="Shape 120"/>
          <p:cNvSpPr/>
          <p:nvPr/>
        </p:nvSpPr>
        <p:spPr>
          <a:xfrm>
            <a:off x="6324600" y="3011129"/>
            <a:ext cx="2681748" cy="18066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of Medicare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662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Four </a:t>
            </a:r>
            <a:r>
              <a:rPr lang="en" sz="32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different </a:t>
            </a:r>
            <a:r>
              <a:rPr lang="en" sz="32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parts of Medicare: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Hospital</a:t>
            </a:r>
            <a:endParaRPr lang="en"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endParaRPr lang="en"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91440">
              <a:spcBef>
                <a:spcPts val="1400"/>
              </a:spcBef>
              <a:spcAft>
                <a:spcPts val="0"/>
              </a:spcAft>
              <a:buSzPct val="100000"/>
            </a:pPr>
            <a:r>
              <a:rPr lang="en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 =</a:t>
            </a:r>
            <a:r>
              <a:rPr lang="en" sz="2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+ B </a:t>
            </a:r>
            <a:r>
              <a:rPr lang="en" sz="2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+/- D</a:t>
            </a:r>
            <a:endParaRPr lang="en" sz="2800" b="0" i="0" u="sng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" sz="2800" b="1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28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" sz="2800" b="1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Outpatient Prescription Drugs</a:t>
            </a:r>
            <a:endParaRPr lang="en" sz="2800" b="1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35560" algn="l" rtl="0">
              <a:lnSpc>
                <a:spcPct val="90000"/>
              </a:lnSpc>
              <a:spcBef>
                <a:spcPts val="16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185" y="2127158"/>
            <a:ext cx="2698615" cy="363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Medicare Part D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305799" cy="4586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lang="en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(plan formularies and cost-sharing structure) of Part D 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change 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each year, and </a:t>
            </a:r>
            <a:r>
              <a:rPr lang="en" sz="2400" b="1" i="0" u="sng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where we come into play!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616982"/>
            <a:ext cx="5486399" cy="36459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lang="en" sz="48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How we help patients- Part D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6512" y="2028553"/>
            <a:ext cx="5461328" cy="409792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810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53644"/>
              <a:buNone/>
            </a:pPr>
            <a:endParaRPr lang="en" sz="28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53644"/>
              <a:buNone/>
            </a:pPr>
            <a:r>
              <a:rPr lang="en" sz="28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. Potentially</a:t>
            </a:r>
            <a:r>
              <a:rPr lang="en" sz="2800" b="0" i="0" u="none" strike="noStrike" cap="none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s</a:t>
            </a:r>
            <a:r>
              <a:rPr lang="en" sz="28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ave </a:t>
            </a:r>
            <a:r>
              <a:rPr lang="en" sz="28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them $$$ on their prescription medication costs</a:t>
            </a:r>
          </a:p>
          <a:p>
            <a:pPr marL="4064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56249"/>
              <a:buNone/>
            </a:pPr>
            <a:r>
              <a:rPr lang="en" sz="24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- Up to 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9/10 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can potentially 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save</a:t>
            </a:r>
            <a:r>
              <a:rPr lang="en" sz="2400" b="0" i="0" u="none" strike="noStrike" cap="none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$</a:t>
            </a:r>
            <a:endParaRPr lang="en" sz="24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6400" marR="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56249"/>
              <a:buNone/>
            </a:pP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- On </a:t>
            </a:r>
            <a:r>
              <a:rPr lang="en" sz="24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average, </a:t>
            </a:r>
            <a:r>
              <a:rPr lang="en" sz="24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~$900/person annually</a:t>
            </a:r>
            <a:endParaRPr lang="en" sz="24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26035" algn="l" rtl="0">
              <a:lnSpc>
                <a:spcPct val="80000"/>
              </a:lnSpc>
              <a:spcBef>
                <a:spcPts val="16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lang="en-US" sz="1850" b="0" i="0" u="none" strike="noStrike" cap="none" baseline="0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3888"/>
              <a:buNone/>
            </a:pPr>
            <a:endParaRPr lang="en" sz="280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3888"/>
              <a:buNone/>
            </a:pPr>
            <a:r>
              <a:rPr lang="en" sz="28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n" sz="28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Evaluate all of their medications</a:t>
            </a:r>
          </a:p>
          <a:p>
            <a:pPr marL="330708" lvl="1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3888"/>
              <a:buNone/>
            </a:pPr>
            <a:r>
              <a:rPr lang="en" sz="24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	- For safety, effectiveness and to increase patient engagement and understanding</a:t>
            </a:r>
          </a:p>
          <a:p>
            <a:pPr marL="91440" marR="0" lvl="0" indent="26035" algn="l" rtl="0">
              <a:lnSpc>
                <a:spcPct val="80000"/>
              </a:lnSpc>
              <a:spcBef>
                <a:spcPts val="16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185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840" y="2536202"/>
            <a:ext cx="3699252" cy="229419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Medication Therapy Management (MTM) Services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708352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" marR="0" lvl="0" indent="-914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 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Comprehensive Medication Reviews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◦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Drug-Drug Interactions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◦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Therapeutic duplication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◦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Side effects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◦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Adherence</a:t>
            </a:r>
          </a:p>
          <a:p>
            <a:pPr marL="742950" marR="0" lvl="1" indent="-28575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◦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 so much more…</a:t>
            </a:r>
          </a:p>
          <a:p>
            <a:pPr indent="-9144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</a:pPr>
            <a:r>
              <a:rPr lang="en" sz="2600" dirty="0">
                <a:latin typeface="Garamond"/>
                <a:ea typeface="Garamond"/>
                <a:cs typeface="Garamond"/>
                <a:sym typeface="Garamond"/>
              </a:rPr>
              <a:t>Prescriber </a:t>
            </a:r>
            <a:r>
              <a:rPr lang="en" sz="2600" dirty="0" smtClean="0">
                <a:latin typeface="Garamond"/>
                <a:ea typeface="Garamond"/>
                <a:cs typeface="Garamond"/>
                <a:sym typeface="Garamond"/>
              </a:rPr>
              <a:t>follow-up</a:t>
            </a:r>
            <a:endParaRPr lang="en" sz="2600" b="0" i="0" u="none" strike="noStrike" cap="none" baseline="0" dirty="0" smtClea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9144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 "/>
            </a:pP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Personalized </a:t>
            </a:r>
            <a:r>
              <a:rPr lang="en" sz="26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Medication Record</a:t>
            </a:r>
          </a:p>
          <a:p>
            <a:pPr marL="91440" marR="0" lvl="0" indent="-9144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Calibri"/>
              <a:buChar char=" 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Education</a:t>
            </a:r>
          </a:p>
          <a:p>
            <a:pPr marL="91440" marR="0" lvl="0" indent="73025" algn="l" rtl="0">
              <a:lnSpc>
                <a:spcPct val="7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6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576" y="2438400"/>
            <a:ext cx="5032424" cy="20893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67711" y="5093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we help patients- </a:t>
            </a:r>
            <a:br>
              <a:rPr lang="en" sz="36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" sz="3600" b="1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Disease State Screenings/Testing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35723" y="2223377"/>
            <a:ext cx="8534399" cy="4677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457200" marR="0" lvl="0" indent="-4191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Anemia Screening</a:t>
            </a:r>
          </a:p>
          <a:p>
            <a:pPr marL="457200" marR="0" lvl="0" indent="-41910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Asthma </a:t>
            </a:r>
            <a:r>
              <a:rPr lang="en" sz="2000" b="0" i="0" u="none" strike="noStrike" cap="none" baseline="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and COPD testing</a:t>
            </a:r>
          </a:p>
          <a:p>
            <a:pPr marL="457200" marR="0" lvl="0" indent="-41910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Anxiety Screening</a:t>
            </a:r>
          </a:p>
          <a:p>
            <a:pPr marL="457200" marR="0" lvl="0" indent="-41910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Blood Pressure</a:t>
            </a:r>
          </a:p>
          <a:p>
            <a:pPr marL="457200" indent="-41910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Bone Density </a:t>
            </a:r>
            <a:r>
              <a:rPr lang="en" sz="200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testing</a:t>
            </a:r>
            <a:endParaRPr lang="en" sz="2000" b="0" i="0" u="none" strike="noStrike" cap="none" baseline="0" dirty="0" smtClean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910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0" i="0" u="none" strike="noStrike" cap="none" baseline="0" dirty="0" smtClean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Cholesterol Testing</a:t>
            </a:r>
          </a:p>
          <a:p>
            <a:pPr marL="3810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endParaRPr lang="en" sz="2000" b="0" i="0" u="none" strike="noStrike" cap="none" baseline="0" dirty="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810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endParaRPr sz="13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10159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13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" marR="0" lvl="0" indent="-10159" algn="l" rtl="0">
              <a:lnSpc>
                <a:spcPct val="7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1300" b="0" i="0" u="none" strike="noStrike" cap="none" baseline="0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7670" y="2334176"/>
            <a:ext cx="4146330" cy="262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Depression Screening</a:t>
            </a:r>
          </a:p>
          <a:p>
            <a:pPr marL="457200" lvl="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Diabetes Testing</a:t>
            </a:r>
          </a:p>
          <a:p>
            <a:pPr marL="45720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Falls Risk Assessment</a:t>
            </a:r>
          </a:p>
          <a:p>
            <a:pPr marL="45720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Insomnia Screening </a:t>
            </a:r>
          </a:p>
          <a:p>
            <a:pPr marL="457200" lvl="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Memory Decline Screening</a:t>
            </a:r>
          </a:p>
          <a:p>
            <a:pPr marL="457200" lvl="0" indent="-419100">
              <a:lnSpc>
                <a:spcPct val="75000"/>
              </a:lnSpc>
              <a:spcBef>
                <a:spcPts val="14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Vaccine Administration (flu, pneumococcal, and Tdap)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91255"/>
            <a:ext cx="4331608" cy="2429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5" y="2743200"/>
            <a:ext cx="3008586" cy="3419435"/>
          </a:xfrm>
          <a:prstGeom prst="rect">
            <a:avLst/>
          </a:prstGeom>
        </p:spPr>
      </p:pic>
      <p:sp>
        <p:nvSpPr>
          <p:cNvPr id="6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Pacific Healthcare Passport</a:t>
            </a:r>
            <a:endParaRPr lang="en" sz="3600" b="1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72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920</Words>
  <Application>Microsoft Office PowerPoint</Application>
  <PresentationFormat>On-screen Show (4:3)</PresentationFormat>
  <Paragraphs>209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Garamond</vt:lpstr>
      <vt:lpstr>Noto Symbol</vt:lpstr>
      <vt:lpstr>Wingdings</vt:lpstr>
      <vt:lpstr>Retrospect</vt:lpstr>
      <vt:lpstr>Mobile Medicare Clinics- Fall 2015</vt:lpstr>
      <vt:lpstr>Who we are and why we are here?</vt:lpstr>
      <vt:lpstr>What is Medicare?</vt:lpstr>
      <vt:lpstr>Parts of Medicare</vt:lpstr>
      <vt:lpstr>Medicare Part D</vt:lpstr>
      <vt:lpstr>How we help patients- Part D</vt:lpstr>
      <vt:lpstr>Medication Therapy Management (MTM) Services</vt:lpstr>
      <vt:lpstr>How we help patients-  Disease State Screenings/Testing</vt:lpstr>
      <vt:lpstr>Pacific Healthcare Passport</vt:lpstr>
      <vt:lpstr>Our Medicare Part D  Program Accomplishments</vt:lpstr>
      <vt:lpstr>See Us in Action!</vt:lpstr>
      <vt:lpstr>So, how can you become involved?</vt:lpstr>
      <vt:lpstr>What you can expect if you come…</vt:lpstr>
      <vt:lpstr>Mobile Medicare Clinics- Fall 2015</vt:lpstr>
      <vt:lpstr>Berkeley Outreach Event</vt:lpstr>
      <vt:lpstr>San Francisco Outreach Event</vt:lpstr>
      <vt:lpstr>Oakland Outreach Event</vt:lpstr>
      <vt:lpstr>We would love to have you participate at our Mobile Medicare Clinics!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Outreach 2014</dc:title>
  <dc:creator>Dilraj Sohal</dc:creator>
  <cp:lastModifiedBy>Lauren Clark</cp:lastModifiedBy>
  <cp:revision>36</cp:revision>
  <dcterms:modified xsi:type="dcterms:W3CDTF">2015-09-09T21:09:57Z</dcterms:modified>
</cp:coreProperties>
</file>